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1"/>
  </p:notesMasterIdLst>
  <p:sldIdLst>
    <p:sldId id="256" r:id="rId2"/>
    <p:sldId id="318" r:id="rId3"/>
    <p:sldId id="275" r:id="rId4"/>
    <p:sldId id="265" r:id="rId5"/>
    <p:sldId id="266" r:id="rId6"/>
    <p:sldId id="267" r:id="rId7"/>
    <p:sldId id="268" r:id="rId8"/>
    <p:sldId id="269" r:id="rId9"/>
    <p:sldId id="270" r:id="rId10"/>
    <p:sldId id="276" r:id="rId11"/>
    <p:sldId id="277" r:id="rId12"/>
    <p:sldId id="321" r:id="rId13"/>
    <p:sldId id="271" r:id="rId14"/>
    <p:sldId id="272" r:id="rId15"/>
    <p:sldId id="320" r:id="rId16"/>
    <p:sldId id="273" r:id="rId17"/>
    <p:sldId id="274" r:id="rId18"/>
    <p:sldId id="278" r:id="rId19"/>
    <p:sldId id="280" r:id="rId20"/>
    <p:sldId id="279" r:id="rId21"/>
    <p:sldId id="282" r:id="rId22"/>
    <p:sldId id="281" r:id="rId23"/>
    <p:sldId id="283" r:id="rId24"/>
    <p:sldId id="284" r:id="rId25"/>
    <p:sldId id="285" r:id="rId26"/>
    <p:sldId id="319" r:id="rId27"/>
    <p:sldId id="287" r:id="rId28"/>
    <p:sldId id="324" r:id="rId29"/>
    <p:sldId id="289" r:id="rId30"/>
    <p:sldId id="290" r:id="rId31"/>
    <p:sldId id="291" r:id="rId32"/>
    <p:sldId id="322" r:id="rId33"/>
    <p:sldId id="292" r:id="rId34"/>
    <p:sldId id="293" r:id="rId35"/>
    <p:sldId id="294" r:id="rId36"/>
    <p:sldId id="295" r:id="rId37"/>
    <p:sldId id="296" r:id="rId38"/>
    <p:sldId id="298" r:id="rId39"/>
    <p:sldId id="297" r:id="rId40"/>
    <p:sldId id="326" r:id="rId41"/>
    <p:sldId id="299" r:id="rId42"/>
    <p:sldId id="325" r:id="rId43"/>
    <p:sldId id="301" r:id="rId44"/>
    <p:sldId id="300" r:id="rId45"/>
    <p:sldId id="330" r:id="rId46"/>
    <p:sldId id="327" r:id="rId47"/>
    <p:sldId id="328" r:id="rId48"/>
    <p:sldId id="329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31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32" r:id="rId67"/>
    <p:sldId id="333" r:id="rId68"/>
    <p:sldId id="339" r:id="rId69"/>
    <p:sldId id="340" r:id="rId70"/>
    <p:sldId id="334" r:id="rId71"/>
    <p:sldId id="335" r:id="rId72"/>
    <p:sldId id="343" r:id="rId73"/>
    <p:sldId id="336" r:id="rId74"/>
    <p:sldId id="337" r:id="rId75"/>
    <p:sldId id="344" r:id="rId76"/>
    <p:sldId id="338" r:id="rId77"/>
    <p:sldId id="367" r:id="rId78"/>
    <p:sldId id="342" r:id="rId79"/>
    <p:sldId id="341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4" r:id="rId99"/>
    <p:sldId id="366" r:id="rId100"/>
    <p:sldId id="365" r:id="rId101"/>
    <p:sldId id="263" r:id="rId102"/>
    <p:sldId id="264" r:id="rId103"/>
    <p:sldId id="262" r:id="rId104"/>
    <p:sldId id="261" r:id="rId105"/>
    <p:sldId id="384" r:id="rId106"/>
    <p:sldId id="385" r:id="rId107"/>
    <p:sldId id="386" r:id="rId108"/>
    <p:sldId id="368" r:id="rId109"/>
    <p:sldId id="392" r:id="rId110"/>
    <p:sldId id="369" r:id="rId111"/>
    <p:sldId id="380" r:id="rId112"/>
    <p:sldId id="370" r:id="rId113"/>
    <p:sldId id="381" r:id="rId114"/>
    <p:sldId id="371" r:id="rId115"/>
    <p:sldId id="382" r:id="rId116"/>
    <p:sldId id="372" r:id="rId117"/>
    <p:sldId id="383" r:id="rId118"/>
    <p:sldId id="389" r:id="rId119"/>
    <p:sldId id="373" r:id="rId120"/>
    <p:sldId id="387" r:id="rId121"/>
    <p:sldId id="388" r:id="rId122"/>
    <p:sldId id="374" r:id="rId123"/>
    <p:sldId id="390" r:id="rId124"/>
    <p:sldId id="375" r:id="rId125"/>
    <p:sldId id="391" r:id="rId126"/>
    <p:sldId id="393" r:id="rId127"/>
    <p:sldId id="376" r:id="rId128"/>
    <p:sldId id="377" r:id="rId129"/>
    <p:sldId id="378" r:id="rId1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5" autoAdjust="0"/>
    <p:restoredTop sz="94660"/>
  </p:normalViewPr>
  <p:slideViewPr>
    <p:cSldViewPr>
      <p:cViewPr varScale="1">
        <p:scale>
          <a:sx n="72" d="100"/>
          <a:sy n="72" d="100"/>
        </p:scale>
        <p:origin x="-1032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D572A-6502-479D-B7C8-89D545487972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A9A89-6EE8-4E1D-8528-DCBC0CE85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04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3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8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9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6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1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2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4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9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6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72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1AD13-FFC4-4EBD-A875-DA105F781293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968F6-0B0B-4006-A50F-4600E77760B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C9DDECDA-AC01-47B8-B70B-458DA24787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6" y="93609"/>
            <a:ext cx="2837329" cy="863652"/>
          </a:xfrm>
          <a:prstGeom prst="rect">
            <a:avLst/>
          </a:prstGeom>
        </p:spPr>
      </p:pic>
      <p:pic>
        <p:nvPicPr>
          <p:cNvPr id="8" name="Content Placeholder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102" y="93609"/>
            <a:ext cx="985130" cy="72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4204042" y="1938904"/>
            <a:ext cx="702416" cy="9177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5540362" y="2572804"/>
            <a:ext cx="207493" cy="69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5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447800"/>
            <a:ext cx="6629400" cy="189436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Module-4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419600"/>
            <a:ext cx="8610600" cy="17526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 smtClean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endParaRPr lang="en-US" sz="6600" b="1" dirty="0">
              <a:solidFill>
                <a:srgbClr val="C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799" cy="71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98158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534400" cy="594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4764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400"/>
            <a:ext cx="89916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8785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45" y="0"/>
            <a:ext cx="9144000" cy="688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6478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763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5174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89916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552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</a:t>
            </a:r>
            <a:r>
              <a:rPr lang="en-US" b="1" u="sng" dirty="0" smtClean="0"/>
              <a:t>RAID</a:t>
            </a:r>
            <a:br>
              <a:rPr lang="en-US" b="1" u="sng" dirty="0" smtClean="0"/>
            </a:br>
            <a:r>
              <a:rPr lang="en-US" b="1" u="sng" dirty="0" smtClean="0"/>
              <a:t>(Redundant  Array Of  Independent Disks)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4500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u="sng" dirty="0" smtClean="0"/>
              <a:t>Secondary Storage-Very Slow-</a:t>
            </a:r>
          </a:p>
          <a:p>
            <a:pPr marL="0" indent="0">
              <a:buNone/>
            </a:pPr>
            <a:endParaRPr lang="en-US" sz="2400" b="1" u="sng" dirty="0" smtClean="0"/>
          </a:p>
          <a:p>
            <a:pPr marL="0" indent="0">
              <a:buNone/>
            </a:pPr>
            <a:r>
              <a:rPr lang="en-US" sz="2800" dirty="0" smtClean="0"/>
              <a:t>-Additional gain in performance is obtained  by using multiple parallel components.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In  disk storage - arrays of disks are developed that </a:t>
            </a:r>
            <a:r>
              <a:rPr lang="en-US" sz="2800" dirty="0"/>
              <a:t>operate independently and </a:t>
            </a:r>
            <a:r>
              <a:rPr lang="en-US" sz="2800" dirty="0" smtClean="0"/>
              <a:t>in </a:t>
            </a:r>
            <a:r>
              <a:rPr lang="en-IN" sz="2800" dirty="0" smtClean="0"/>
              <a:t>parallel.</a:t>
            </a:r>
          </a:p>
          <a:p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With Multiple disks,-separate </a:t>
            </a:r>
            <a:r>
              <a:rPr lang="en-US" sz="2800" dirty="0"/>
              <a:t>I/O requests </a:t>
            </a:r>
            <a:r>
              <a:rPr lang="en-US" sz="2800" dirty="0" smtClean="0"/>
              <a:t> </a:t>
            </a:r>
            <a:r>
              <a:rPr lang="en-US" sz="2800" dirty="0"/>
              <a:t>handled in parallel, </a:t>
            </a:r>
            <a:r>
              <a:rPr lang="en-US" sz="2800" dirty="0" smtClean="0"/>
              <a:t>as long </a:t>
            </a:r>
            <a:r>
              <a:rPr lang="en-US" sz="2800" dirty="0"/>
              <a:t>as the data required </a:t>
            </a:r>
            <a:r>
              <a:rPr lang="en-US" sz="2800" dirty="0" smtClean="0"/>
              <a:t>is on </a:t>
            </a:r>
            <a:r>
              <a:rPr lang="en-US" sz="2800" dirty="0"/>
              <a:t>separate </a:t>
            </a:r>
            <a:r>
              <a:rPr lang="en-US" sz="2800" dirty="0" smtClean="0"/>
              <a:t>disks.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332478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</a:t>
            </a:r>
            <a:r>
              <a:rPr lang="en-US" b="1" u="sng" dirty="0" smtClean="0"/>
              <a:t>RAID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5105399"/>
          </a:xfrm>
        </p:spPr>
        <p:txBody>
          <a:bodyPr>
            <a:noAutofit/>
          </a:bodyPr>
          <a:lstStyle/>
          <a:p>
            <a:r>
              <a:rPr lang="en-US" sz="2800" dirty="0"/>
              <a:t>With </a:t>
            </a:r>
            <a:r>
              <a:rPr lang="en-US" sz="2800" dirty="0" smtClean="0"/>
              <a:t> </a:t>
            </a:r>
            <a:r>
              <a:rPr lang="en-US" sz="2800" dirty="0"/>
              <a:t>use of multiple </a:t>
            </a:r>
            <a:r>
              <a:rPr lang="en-US" sz="2800" dirty="0" smtClean="0"/>
              <a:t>disks</a:t>
            </a:r>
            <a:r>
              <a:rPr lang="en-US" sz="2800" dirty="0"/>
              <a:t>-</a:t>
            </a:r>
            <a:r>
              <a:rPr lang="en-US" sz="2800" dirty="0" smtClean="0"/>
              <a:t> </a:t>
            </a:r>
            <a:r>
              <a:rPr lang="en-US" sz="2800" dirty="0"/>
              <a:t>wide variety of ways in which the </a:t>
            </a:r>
            <a:r>
              <a:rPr lang="en-US" sz="2800" dirty="0" smtClean="0"/>
              <a:t>data organized </a:t>
            </a:r>
            <a:r>
              <a:rPr lang="en-US" sz="2800" dirty="0"/>
              <a:t>and </a:t>
            </a:r>
            <a:r>
              <a:rPr lang="en-US" sz="2800" dirty="0" smtClean="0"/>
              <a:t> redundancy added </a:t>
            </a:r>
            <a:r>
              <a:rPr lang="en-US" sz="2800" dirty="0"/>
              <a:t>to improve </a:t>
            </a:r>
            <a:r>
              <a:rPr lang="en-US" sz="2800" dirty="0" smtClean="0"/>
              <a:t>reliability.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IN" sz="2800" dirty="0" smtClean="0"/>
              <a:t>So standardized</a:t>
            </a:r>
            <a:r>
              <a:rPr lang="en-IN" sz="2800" dirty="0"/>
              <a:t> </a:t>
            </a:r>
            <a:r>
              <a:rPr lang="en-US" sz="2800" dirty="0" smtClean="0"/>
              <a:t>scheme </a:t>
            </a:r>
            <a:r>
              <a:rPr lang="en-US" sz="2800" dirty="0"/>
              <a:t>for multiple-disk database design, known as </a:t>
            </a:r>
            <a:r>
              <a:rPr lang="en-US" sz="2800" dirty="0"/>
              <a:t> </a:t>
            </a:r>
            <a:r>
              <a:rPr lang="en-US" sz="2800" b="1" dirty="0" smtClean="0"/>
              <a:t>RAID –</a:t>
            </a:r>
            <a:r>
              <a:rPr lang="en-IN" sz="2800" b="1" dirty="0" smtClean="0"/>
              <a:t>Redundant </a:t>
            </a:r>
            <a:r>
              <a:rPr lang="en-IN" sz="2800" b="1" dirty="0"/>
              <a:t>Array </a:t>
            </a:r>
            <a:r>
              <a:rPr lang="en-IN" sz="2800" b="1" dirty="0" smtClean="0"/>
              <a:t>of Independent Disks.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RAID</a:t>
            </a:r>
            <a:r>
              <a:rPr lang="en-US" sz="2800" dirty="0"/>
              <a:t> scheme consists of </a:t>
            </a:r>
            <a:r>
              <a:rPr lang="en-US" sz="2800" b="1" dirty="0"/>
              <a:t>seven levels</a:t>
            </a:r>
            <a:r>
              <a:rPr lang="en-US" sz="2800" dirty="0" smtClean="0"/>
              <a:t>, </a:t>
            </a:r>
            <a:r>
              <a:rPr lang="en-US" sz="2800" dirty="0"/>
              <a:t>zero through six.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7354391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</a:t>
            </a:r>
            <a:r>
              <a:rPr lang="en-US" b="1" u="sng" dirty="0" smtClean="0"/>
              <a:t>RAID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These levels </a:t>
            </a:r>
            <a:r>
              <a:rPr lang="en-US" sz="2400" dirty="0" smtClean="0"/>
              <a:t>designate </a:t>
            </a:r>
            <a:r>
              <a:rPr lang="en-US" sz="2400" dirty="0"/>
              <a:t>different </a:t>
            </a:r>
            <a:r>
              <a:rPr lang="en-US" sz="2400" dirty="0" smtClean="0"/>
              <a:t>design architectures </a:t>
            </a:r>
            <a:r>
              <a:rPr lang="en-US" sz="2400" dirty="0"/>
              <a:t>that share three common characteristics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1. </a:t>
            </a:r>
            <a:r>
              <a:rPr lang="en-US" sz="2400" dirty="0"/>
              <a:t>RAID is a set of physical disk drives viewed by the operating system as a </a:t>
            </a:r>
            <a:r>
              <a:rPr lang="en-US" sz="2400" dirty="0" smtClean="0"/>
              <a:t>single </a:t>
            </a:r>
            <a:r>
              <a:rPr lang="en-IN" sz="2400" dirty="0" smtClean="0"/>
              <a:t>logical </a:t>
            </a:r>
            <a:r>
              <a:rPr lang="en-IN" sz="2400" dirty="0"/>
              <a:t>drive.</a:t>
            </a:r>
          </a:p>
          <a:p>
            <a:r>
              <a:rPr lang="en-US" sz="2400" b="1" dirty="0"/>
              <a:t>2. </a:t>
            </a:r>
            <a:r>
              <a:rPr lang="en-US" sz="2400" dirty="0"/>
              <a:t>Data are distributed across the physical drives of an array in a scheme known </a:t>
            </a:r>
            <a:r>
              <a:rPr lang="en-US" sz="2400" dirty="0" smtClean="0"/>
              <a:t>as </a:t>
            </a:r>
            <a:r>
              <a:rPr lang="en-IN" sz="2400" dirty="0" smtClean="0"/>
              <a:t>striping.</a:t>
            </a:r>
            <a:endParaRPr lang="en-IN" sz="2400" dirty="0"/>
          </a:p>
          <a:p>
            <a:r>
              <a:rPr lang="en-US" sz="2400" b="1" dirty="0"/>
              <a:t>3. </a:t>
            </a:r>
            <a:r>
              <a:rPr lang="en-US" sz="2400" dirty="0"/>
              <a:t>Redundant disk capacity is used to store parity information, which </a:t>
            </a:r>
            <a:r>
              <a:rPr lang="en-US" sz="2400" dirty="0" smtClean="0"/>
              <a:t>guarantees data </a:t>
            </a:r>
            <a:r>
              <a:rPr lang="en-US" sz="2400" dirty="0"/>
              <a:t>recoverability in case of a disk failure.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070477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0410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</a:t>
            </a:r>
            <a:r>
              <a:rPr lang="en-US" b="1" u="sng" dirty="0" smtClean="0"/>
              <a:t>RAID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RAID strategy employs </a:t>
            </a:r>
            <a:r>
              <a:rPr lang="en-US" sz="2400" dirty="0" smtClean="0"/>
              <a:t>–</a:t>
            </a:r>
          </a:p>
          <a:p>
            <a:endParaRPr lang="en-US" sz="2400" dirty="0" smtClean="0"/>
          </a:p>
          <a:p>
            <a:r>
              <a:rPr lang="en-US" sz="2400" dirty="0"/>
              <a:t>M</a:t>
            </a:r>
            <a:r>
              <a:rPr lang="en-US" sz="2400" dirty="0" smtClean="0"/>
              <a:t>ultiple </a:t>
            </a:r>
            <a:r>
              <a:rPr lang="en-US" sz="2400" dirty="0"/>
              <a:t>disk drives </a:t>
            </a:r>
            <a:r>
              <a:rPr lang="en-US" sz="2400" dirty="0" smtClean="0"/>
              <a:t>and</a:t>
            </a:r>
          </a:p>
          <a:p>
            <a:r>
              <a:rPr lang="en-US" sz="2400" dirty="0" smtClean="0"/>
              <a:t> Distributes data </a:t>
            </a:r>
            <a:r>
              <a:rPr lang="en-US" sz="2400" dirty="0"/>
              <a:t>in </a:t>
            </a:r>
            <a:r>
              <a:rPr lang="en-US" sz="2400" dirty="0" smtClean="0"/>
              <a:t>these disk drives to </a:t>
            </a:r>
            <a:r>
              <a:rPr lang="en-US" sz="2400" dirty="0"/>
              <a:t>enable simultaneous access to data from </a:t>
            </a:r>
            <a:r>
              <a:rPr lang="en-US" sz="2400" dirty="0" smtClean="0"/>
              <a:t>multiple drives.</a:t>
            </a:r>
          </a:p>
          <a:p>
            <a:r>
              <a:rPr lang="en-US" sz="2400" dirty="0" smtClean="0"/>
              <a:t>Improving </a:t>
            </a:r>
            <a:r>
              <a:rPr lang="en-US" sz="2400" dirty="0"/>
              <a:t>I/O performance and allowing </a:t>
            </a:r>
            <a:r>
              <a:rPr lang="en-US" sz="2400" dirty="0" smtClean="0"/>
              <a:t>increases</a:t>
            </a:r>
            <a:r>
              <a:rPr lang="en-US" sz="2400" dirty="0"/>
              <a:t> </a:t>
            </a:r>
            <a:r>
              <a:rPr lang="en-IN" sz="2400" dirty="0" smtClean="0"/>
              <a:t>in </a:t>
            </a:r>
            <a:r>
              <a:rPr lang="en-IN" sz="2400" dirty="0"/>
              <a:t>capacity.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2257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7630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1462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392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58262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</a:t>
            </a:r>
            <a:r>
              <a:rPr lang="en-US" b="1" u="sng" dirty="0" smtClean="0"/>
              <a:t>RAID </a:t>
            </a:r>
            <a:r>
              <a:rPr lang="en-US" b="1" u="sng" dirty="0" smtClean="0"/>
              <a:t>LEVEL-0</a:t>
            </a:r>
            <a:br>
              <a:rPr lang="en-US" b="1" u="sng" dirty="0" smtClean="0"/>
            </a:br>
            <a:r>
              <a:rPr lang="en-US" b="1" dirty="0"/>
              <a:t> </a:t>
            </a:r>
            <a:r>
              <a:rPr lang="en-US" b="1" dirty="0" smtClean="0"/>
              <a:t>        </a:t>
            </a:r>
            <a:r>
              <a:rPr lang="en-US" b="1" u="sng" dirty="0" smtClean="0"/>
              <a:t>(</a:t>
            </a:r>
            <a:r>
              <a:rPr lang="en-US" sz="2400" b="1" i="1" dirty="0"/>
              <a:t>FOR HIGH DATA TRANSFER </a:t>
            </a:r>
            <a:r>
              <a:rPr lang="en-US" sz="2400" b="1" i="1" dirty="0" smtClean="0"/>
              <a:t>CAPACITY)</a:t>
            </a:r>
            <a:endParaRPr lang="en-IN" sz="24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NO Redundancy</a:t>
            </a:r>
          </a:p>
          <a:p>
            <a:r>
              <a:rPr lang="en-US" sz="3200" dirty="0" smtClean="0"/>
              <a:t>Improved Performance </a:t>
            </a:r>
            <a:r>
              <a:rPr lang="en-US" sz="3200" dirty="0" smtClean="0"/>
              <a:t>&amp; Capacity 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Low cost.</a:t>
            </a:r>
            <a:endParaRPr lang="en-US" sz="3200" dirty="0" smtClean="0"/>
          </a:p>
          <a:p>
            <a:r>
              <a:rPr lang="en-IN" sz="3200" dirty="0" smtClean="0"/>
              <a:t>User &amp; system data distributed across all disks.</a:t>
            </a:r>
          </a:p>
          <a:p>
            <a:r>
              <a:rPr lang="en-US" sz="3200" dirty="0" smtClean="0"/>
              <a:t>Parallel </a:t>
            </a:r>
            <a:r>
              <a:rPr lang="en-US" sz="3200" dirty="0" smtClean="0"/>
              <a:t>issue of request-Reducing I/O Queuing time.</a:t>
            </a:r>
          </a:p>
          <a:p>
            <a:r>
              <a:rPr lang="en-US" sz="3200" dirty="0" smtClean="0"/>
              <a:t>The disk s divided into strips </a:t>
            </a:r>
            <a:r>
              <a:rPr lang="en-US" sz="3200" dirty="0" smtClean="0"/>
              <a:t>(like blocks or frames in MM).</a:t>
            </a:r>
          </a:p>
          <a:p>
            <a:r>
              <a:rPr lang="en-US" sz="3200" dirty="0" smtClean="0"/>
              <a:t>Best performance-but no fault tolerance.</a:t>
            </a:r>
            <a:endParaRPr lang="en-IN" sz="32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82671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9067799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4122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RAID </a:t>
            </a:r>
            <a:r>
              <a:rPr lang="en-US" b="1" u="sng" dirty="0" smtClean="0"/>
              <a:t>LEVEL-1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Redundancy of data.</a:t>
            </a:r>
          </a:p>
          <a:p>
            <a:r>
              <a:rPr lang="en-US" sz="2800" dirty="0" smtClean="0"/>
              <a:t>Redundancy achieved by duplicating data.</a:t>
            </a:r>
          </a:p>
          <a:p>
            <a:r>
              <a:rPr lang="en-US" sz="2800" dirty="0" smtClean="0"/>
              <a:t>Every disk in the array has a mirror disk with same data.</a:t>
            </a:r>
          </a:p>
          <a:p>
            <a:r>
              <a:rPr lang="en-US" sz="2800" dirty="0" smtClean="0"/>
              <a:t>A read request can be serviced by either of the 2 </a:t>
            </a:r>
            <a:r>
              <a:rPr lang="en-US" sz="2800" dirty="0" smtClean="0"/>
              <a:t>disks-Improving read performance.</a:t>
            </a:r>
            <a:endParaRPr lang="en-US" sz="2800" dirty="0" smtClean="0"/>
          </a:p>
          <a:p>
            <a:r>
              <a:rPr lang="en-US" sz="2800" dirty="0" smtClean="0"/>
              <a:t>Write request is done in </a:t>
            </a:r>
            <a:r>
              <a:rPr lang="en-US" sz="2800" dirty="0" smtClean="0"/>
              <a:t>parallel.</a:t>
            </a:r>
            <a:endParaRPr lang="en-US" sz="2800" dirty="0" smtClean="0"/>
          </a:p>
          <a:p>
            <a:r>
              <a:rPr lang="en-US" sz="2800" dirty="0" smtClean="0"/>
              <a:t>Failure recovery very easy-data still present in second drive.</a:t>
            </a:r>
          </a:p>
          <a:p>
            <a:r>
              <a:rPr lang="en-US" sz="2800" dirty="0" smtClean="0"/>
              <a:t>Costly-twice disk space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5829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76200"/>
            <a:ext cx="89916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949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RAID </a:t>
            </a:r>
            <a:r>
              <a:rPr lang="en-US" b="1" u="sng" dirty="0" smtClean="0"/>
              <a:t>LEVEL-2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Parallel access technique-All member disk takes part in execution of every I/O request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Data striping is used-as in other levels-with very smaller strips.</a:t>
            </a:r>
            <a:endParaRPr lang="en-US" sz="2400" dirty="0" smtClean="0"/>
          </a:p>
          <a:p>
            <a:r>
              <a:rPr lang="en-US" sz="2400" dirty="0" smtClean="0"/>
              <a:t>Error correcting code </a:t>
            </a:r>
            <a:r>
              <a:rPr lang="en-US" sz="2400" dirty="0" smtClean="0"/>
              <a:t>–calculated across </a:t>
            </a:r>
            <a:r>
              <a:rPr lang="en-US" sz="2400" dirty="0" smtClean="0"/>
              <a:t>corresponding bits on each data </a:t>
            </a:r>
            <a:r>
              <a:rPr lang="en-US" sz="2400" dirty="0" smtClean="0"/>
              <a:t>disk and stored in multiple parity disks. </a:t>
            </a:r>
          </a:p>
          <a:p>
            <a:r>
              <a:rPr lang="en-US" sz="2400" dirty="0" smtClean="0"/>
              <a:t>Some discs store error correcting &amp; parity info.</a:t>
            </a:r>
            <a:endParaRPr lang="en-US" sz="2400" dirty="0" smtClean="0"/>
          </a:p>
          <a:p>
            <a:r>
              <a:rPr lang="en-US" sz="2400" dirty="0" smtClean="0"/>
              <a:t>Hamming code used-error </a:t>
            </a:r>
            <a:r>
              <a:rPr lang="en-US" sz="2400" dirty="0" smtClean="0"/>
              <a:t>correction(correct single bit errors &amp; detect double bit errors).</a:t>
            </a:r>
            <a:endParaRPr lang="en-US" sz="2400" dirty="0" smtClean="0"/>
          </a:p>
          <a:p>
            <a:r>
              <a:rPr lang="en-US" sz="2400" dirty="0" smtClean="0"/>
              <a:t>Fewer disks than RAID </a:t>
            </a:r>
            <a:r>
              <a:rPr lang="en-US" sz="2400" dirty="0" smtClean="0"/>
              <a:t>1-but still </a:t>
            </a:r>
            <a:r>
              <a:rPr lang="en-US" sz="2400" dirty="0" smtClean="0"/>
              <a:t>costly</a:t>
            </a:r>
          </a:p>
          <a:p>
            <a:r>
              <a:rPr lang="en-US" sz="2400" dirty="0" smtClean="0"/>
              <a:t>No: of redundant disks proportional to </a:t>
            </a:r>
            <a:r>
              <a:rPr lang="en-US" sz="2400" dirty="0" smtClean="0"/>
              <a:t>log(no : of </a:t>
            </a:r>
            <a:r>
              <a:rPr lang="en-US" sz="2400" dirty="0" smtClean="0"/>
              <a:t>data disk).</a:t>
            </a:r>
          </a:p>
          <a:p>
            <a:endParaRPr lang="en-US" sz="24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809123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57200"/>
            <a:ext cx="78867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4687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</a:t>
            </a:r>
            <a:r>
              <a:rPr lang="en-US" b="1" u="sng" dirty="0" smtClean="0"/>
              <a:t>RAID-3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Autofit/>
          </a:bodyPr>
          <a:lstStyle/>
          <a:p>
            <a:r>
              <a:rPr lang="en-US" sz="2400" dirty="0"/>
              <a:t>O</a:t>
            </a:r>
            <a:r>
              <a:rPr lang="en-US" sz="2400" dirty="0" smtClean="0"/>
              <a:t>rganized </a:t>
            </a:r>
            <a:r>
              <a:rPr lang="en-US" sz="2400" dirty="0"/>
              <a:t>in a similar fashion to RAID </a:t>
            </a:r>
            <a:r>
              <a:rPr lang="en-US" sz="2400" dirty="0" smtClean="0"/>
              <a:t>2-</a:t>
            </a:r>
          </a:p>
          <a:p>
            <a:r>
              <a:rPr lang="en-US" sz="2400" dirty="0" smtClean="0"/>
              <a:t>Difference –This  requires </a:t>
            </a:r>
            <a:r>
              <a:rPr lang="en-US" sz="2400" dirty="0"/>
              <a:t>only a single </a:t>
            </a:r>
            <a:r>
              <a:rPr lang="en-US" sz="2400" dirty="0" smtClean="0"/>
              <a:t> disk to storing parity, </a:t>
            </a:r>
            <a:r>
              <a:rPr lang="en-US" sz="2400" dirty="0"/>
              <a:t>no matter how large the disk array. </a:t>
            </a:r>
            <a:endParaRPr lang="en-US" sz="2400" dirty="0" smtClean="0"/>
          </a:p>
          <a:p>
            <a:r>
              <a:rPr lang="en-US" sz="2400" dirty="0"/>
              <a:t>E</a:t>
            </a:r>
            <a:r>
              <a:rPr lang="en-US" sz="2400" dirty="0" smtClean="0"/>
              <a:t>mploys </a:t>
            </a:r>
            <a:r>
              <a:rPr lang="en-US" sz="2400" dirty="0"/>
              <a:t>parallel access, with data distributed in small strips. </a:t>
            </a:r>
            <a:endParaRPr lang="en-US" sz="2400" dirty="0"/>
          </a:p>
          <a:p>
            <a:r>
              <a:rPr lang="en-US" sz="2400" dirty="0" smtClean="0"/>
              <a:t>A </a:t>
            </a:r>
            <a:r>
              <a:rPr lang="en-US" sz="2400" dirty="0"/>
              <a:t>simple parity bit is computed for the set of individual bits in the </a:t>
            </a:r>
            <a:r>
              <a:rPr lang="en-US" sz="2400" dirty="0" smtClean="0"/>
              <a:t>same position </a:t>
            </a:r>
            <a:r>
              <a:rPr lang="en-US" sz="2400" dirty="0"/>
              <a:t>on all of the data </a:t>
            </a:r>
            <a:r>
              <a:rPr lang="en-US" sz="2400" dirty="0" smtClean="0"/>
              <a:t>disks.</a:t>
            </a:r>
          </a:p>
          <a:p>
            <a:r>
              <a:rPr lang="en-US" sz="2400" b="1" i="1" dirty="0" smtClean="0"/>
              <a:t>REDUNDANCY- </a:t>
            </a:r>
            <a:r>
              <a:rPr lang="en-US" sz="2400" dirty="0"/>
              <a:t>In the event of a drive failure, the parity drive is accessed and data </a:t>
            </a:r>
            <a:r>
              <a:rPr lang="en-US" sz="2400" dirty="0" smtClean="0"/>
              <a:t>is reconstructed </a:t>
            </a:r>
            <a:r>
              <a:rPr lang="en-US" sz="2400" dirty="0"/>
              <a:t>from the remaining </a:t>
            </a:r>
            <a:r>
              <a:rPr lang="en-US" sz="2400" dirty="0" smtClean="0"/>
              <a:t>disks in the array. </a:t>
            </a:r>
          </a:p>
          <a:p>
            <a:r>
              <a:rPr lang="en-US" sz="2400" dirty="0" smtClean="0"/>
              <a:t>Once </a:t>
            </a:r>
            <a:r>
              <a:rPr lang="en-US" sz="2400" dirty="0"/>
              <a:t>the failed drive is replaced, </a:t>
            </a:r>
            <a:r>
              <a:rPr lang="en-US" sz="2400" dirty="0" smtClean="0"/>
              <a:t>the missing </a:t>
            </a:r>
            <a:r>
              <a:rPr lang="en-US" sz="2400" dirty="0"/>
              <a:t>data can be restored on the new drive and operation resumed.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791108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RAID-3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PERFORMANCE </a:t>
            </a:r>
            <a:r>
              <a:rPr lang="en-US" b="1" i="1" dirty="0" smtClean="0"/>
              <a:t>-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are striped in very small strips, RAID 3 can </a:t>
            </a:r>
            <a:r>
              <a:rPr lang="en-US" dirty="0" smtClean="0"/>
              <a:t>achieve very </a:t>
            </a:r>
            <a:r>
              <a:rPr lang="en-US" dirty="0"/>
              <a:t>high data transfer rates. </a:t>
            </a:r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I/O request will involve the parallel transfer </a:t>
            </a:r>
            <a:r>
              <a:rPr lang="en-US" dirty="0" smtClean="0"/>
              <a:t>of data </a:t>
            </a:r>
            <a:r>
              <a:rPr lang="en-US" dirty="0"/>
              <a:t>from all of the data disks. </a:t>
            </a:r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nly </a:t>
            </a:r>
            <a:r>
              <a:rPr lang="en-US" dirty="0"/>
              <a:t>one I/O request can be executed at </a:t>
            </a:r>
            <a:r>
              <a:rPr lang="en-US" dirty="0" smtClean="0"/>
              <a:t>a time. </a:t>
            </a:r>
          </a:p>
          <a:p>
            <a:r>
              <a:rPr lang="en-US" dirty="0" smtClean="0"/>
              <a:t>Thus</a:t>
            </a:r>
            <a:r>
              <a:rPr lang="en-US" dirty="0"/>
              <a:t>, in a transaction-oriented environment, performance </a:t>
            </a:r>
            <a:r>
              <a:rPr lang="en-US" dirty="0" smtClean="0"/>
              <a:t>suffers.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63802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686800" cy="632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PHYSICAL TYPES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physical </a:t>
            </a:r>
            <a:r>
              <a:rPr lang="en-US" sz="2800" b="1" dirty="0" smtClean="0"/>
              <a:t>types</a:t>
            </a:r>
            <a:r>
              <a:rPr lang="en-US" sz="2800" dirty="0" smtClean="0"/>
              <a:t>-</a:t>
            </a:r>
          </a:p>
          <a:p>
            <a:r>
              <a:rPr lang="en-US" sz="2800" dirty="0" smtClean="0"/>
              <a:t>semiconductor memory,</a:t>
            </a:r>
          </a:p>
          <a:p>
            <a:r>
              <a:rPr lang="en-US" sz="2800" dirty="0" smtClean="0"/>
              <a:t>magnetic </a:t>
            </a:r>
            <a:r>
              <a:rPr lang="en-US" sz="2800" dirty="0"/>
              <a:t>surface </a:t>
            </a:r>
            <a:r>
              <a:rPr lang="en-US" sz="2800" dirty="0" smtClean="0"/>
              <a:t>memory,-used </a:t>
            </a:r>
            <a:r>
              <a:rPr lang="en-US" sz="2800" dirty="0"/>
              <a:t>for disk </a:t>
            </a:r>
            <a:r>
              <a:rPr lang="en-US" sz="2800" dirty="0" smtClean="0"/>
              <a:t>and tape,</a:t>
            </a:r>
          </a:p>
          <a:p>
            <a:r>
              <a:rPr lang="en-US" sz="2800" dirty="0" smtClean="0"/>
              <a:t>optical </a:t>
            </a:r>
            <a:r>
              <a:rPr lang="en-US" sz="2800" dirty="0"/>
              <a:t>and magneto-optical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852776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RAID_4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>
            <a:normAutofit lnSpcReduction="10000"/>
          </a:bodyPr>
          <a:lstStyle/>
          <a:p>
            <a:r>
              <a:rPr lang="en-IN" sz="2400" dirty="0" smtClean="0"/>
              <a:t>Separate</a:t>
            </a:r>
            <a:r>
              <a:rPr lang="en-IN" sz="2400" dirty="0"/>
              <a:t> </a:t>
            </a:r>
            <a:r>
              <a:rPr lang="en-US" sz="2400" dirty="0" smtClean="0"/>
              <a:t>I/O </a:t>
            </a:r>
            <a:r>
              <a:rPr lang="en-US" sz="2400" dirty="0"/>
              <a:t>requests can be satisfied in parallel</a:t>
            </a:r>
            <a:r>
              <a:rPr lang="en-US" sz="2400" dirty="0" smtClean="0"/>
              <a:t>.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U</a:t>
            </a:r>
            <a:r>
              <a:rPr lang="en-US" sz="2400" dirty="0" smtClean="0"/>
              <a:t>ses </a:t>
            </a:r>
            <a:r>
              <a:rPr lang="en-US" sz="2400" dirty="0"/>
              <a:t>large </a:t>
            </a:r>
            <a:r>
              <a:rPr lang="en-US" sz="2400" dirty="0" smtClean="0"/>
              <a:t>stripes-means </a:t>
            </a:r>
            <a:r>
              <a:rPr lang="en-US" sz="2400" dirty="0"/>
              <a:t>a user can read records from any single drive. 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</a:t>
            </a:r>
            <a:r>
              <a:rPr lang="en-US" sz="2400" dirty="0" smtClean="0"/>
              <a:t>uitable </a:t>
            </a:r>
            <a:r>
              <a:rPr lang="en-US" sz="2400" dirty="0"/>
              <a:t>for </a:t>
            </a:r>
            <a:r>
              <a:rPr lang="en-US" sz="2400" dirty="0" smtClean="0"/>
              <a:t>applications- </a:t>
            </a:r>
            <a:r>
              <a:rPr lang="en-US" sz="2400" dirty="0"/>
              <a:t>that require high I/O request rates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and</a:t>
            </a:r>
          </a:p>
          <a:p>
            <a:pPr marL="0" indent="0">
              <a:buNone/>
            </a:pPr>
            <a:r>
              <a:rPr lang="en-US" sz="2400" dirty="0" smtClean="0"/>
              <a:t> less </a:t>
            </a:r>
            <a:r>
              <a:rPr lang="en-US" sz="2400" dirty="0"/>
              <a:t>suited for applications </a:t>
            </a:r>
            <a:r>
              <a:rPr lang="en-US" sz="2400" dirty="0" smtClean="0"/>
              <a:t>-that </a:t>
            </a:r>
            <a:r>
              <a:rPr lang="en-US" sz="2400" dirty="0"/>
              <a:t>require high data transfer </a:t>
            </a:r>
            <a:r>
              <a:rPr lang="en-US" sz="2400" dirty="0" smtClean="0"/>
              <a:t>rates.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A bit-by-bit </a:t>
            </a:r>
            <a:r>
              <a:rPr lang="en-US" sz="2400" dirty="0"/>
              <a:t>parity strip is </a:t>
            </a:r>
            <a:r>
              <a:rPr lang="en-US" sz="2400" dirty="0" smtClean="0"/>
              <a:t>calculated across </a:t>
            </a:r>
            <a:r>
              <a:rPr lang="en-US" sz="2400" dirty="0"/>
              <a:t>corresponding strips on each data disk, and the parity bits are </a:t>
            </a:r>
            <a:r>
              <a:rPr lang="en-US" sz="2400" dirty="0" smtClean="0"/>
              <a:t>stored in </a:t>
            </a:r>
            <a:r>
              <a:rPr lang="en-US" sz="2400" dirty="0"/>
              <a:t>the corresponding strip on the parity disk</a:t>
            </a:r>
            <a:r>
              <a:rPr lang="en-US" sz="2400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16767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</a:t>
            </a:r>
            <a:r>
              <a:rPr lang="en-US" b="1" u="sng" dirty="0" smtClean="0"/>
              <a:t>RAID-4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Each </a:t>
            </a:r>
            <a:r>
              <a:rPr lang="en-US" sz="2400" dirty="0" smtClean="0"/>
              <a:t>update requires, -updating the </a:t>
            </a:r>
            <a:r>
              <a:rPr lang="en-US" sz="2400" dirty="0"/>
              <a:t>user data </a:t>
            </a:r>
            <a:r>
              <a:rPr lang="en-US" sz="2400" dirty="0" smtClean="0"/>
              <a:t>and </a:t>
            </a:r>
            <a:r>
              <a:rPr lang="en-US" sz="2400" dirty="0"/>
              <a:t>also the </a:t>
            </a:r>
            <a:r>
              <a:rPr lang="en-US" sz="2400" dirty="0" smtClean="0"/>
              <a:t>parity drive.</a:t>
            </a:r>
          </a:p>
          <a:p>
            <a:endParaRPr lang="en-US" sz="2400" dirty="0"/>
          </a:p>
          <a:p>
            <a:r>
              <a:rPr lang="en-US" sz="2400" dirty="0"/>
              <a:t>To calculate the new parity, </a:t>
            </a:r>
            <a:r>
              <a:rPr lang="en-US" sz="2400" dirty="0" smtClean="0"/>
              <a:t>-read </a:t>
            </a:r>
            <a:r>
              <a:rPr lang="en-US" sz="2400" dirty="0"/>
              <a:t>the </a:t>
            </a:r>
            <a:r>
              <a:rPr lang="en-US" sz="2400" dirty="0" smtClean="0"/>
              <a:t>old user </a:t>
            </a:r>
            <a:r>
              <a:rPr lang="en-US" sz="2400" dirty="0"/>
              <a:t>strip and the old parity strip. </a:t>
            </a:r>
            <a:endParaRPr lang="en-US" sz="2400" dirty="0" smtClean="0"/>
          </a:p>
          <a:p>
            <a:r>
              <a:rPr lang="en-US" sz="2400" dirty="0" smtClean="0"/>
              <a:t>Then  </a:t>
            </a:r>
            <a:r>
              <a:rPr lang="en-US" sz="2400" dirty="0"/>
              <a:t>update these two strips with the </a:t>
            </a:r>
            <a:r>
              <a:rPr lang="en-US" sz="2400" dirty="0" smtClean="0"/>
              <a:t>new data </a:t>
            </a:r>
            <a:r>
              <a:rPr lang="en-US" sz="2400" dirty="0"/>
              <a:t>and the newly calculated parity.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Thus</a:t>
            </a:r>
            <a:r>
              <a:rPr lang="en-US" sz="2400" dirty="0"/>
              <a:t>, each strip write involves two reads </a:t>
            </a:r>
            <a:r>
              <a:rPr lang="en-US" sz="2400" dirty="0" smtClean="0"/>
              <a:t>and </a:t>
            </a:r>
            <a:r>
              <a:rPr lang="en-IN" sz="2400" dirty="0" smtClean="0"/>
              <a:t>two </a:t>
            </a:r>
            <a:r>
              <a:rPr lang="en-IN" sz="2400" dirty="0"/>
              <a:t>writes</a:t>
            </a:r>
            <a:r>
              <a:rPr lang="en-IN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99112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382000" cy="594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4302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</a:t>
            </a:r>
            <a:r>
              <a:rPr lang="en-US" b="1" u="sng" dirty="0" smtClean="0"/>
              <a:t>RAID-5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RAID 5 is organized in a similar fashion to RAID 4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difference </a:t>
            </a:r>
            <a:r>
              <a:rPr lang="en-US" sz="2800" dirty="0"/>
              <a:t>-</a:t>
            </a:r>
            <a:r>
              <a:rPr lang="en-US" sz="2800" dirty="0" smtClean="0"/>
              <a:t> </a:t>
            </a:r>
            <a:r>
              <a:rPr lang="en-US" sz="2800" dirty="0"/>
              <a:t>parity information is striped </a:t>
            </a:r>
            <a:r>
              <a:rPr lang="en-US" sz="2800" dirty="0" smtClean="0"/>
              <a:t>across </a:t>
            </a:r>
            <a:r>
              <a:rPr lang="en-US" sz="2800" dirty="0"/>
              <a:t>each drive, enabling the array to function, even if one drive were to </a:t>
            </a:r>
            <a:r>
              <a:rPr lang="en-US" sz="2800" dirty="0" smtClean="0"/>
              <a:t>fail.</a:t>
            </a:r>
          </a:p>
          <a:p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typical allocation is a </a:t>
            </a:r>
            <a:r>
              <a:rPr lang="en-US" sz="2800" dirty="0" smtClean="0"/>
              <a:t>round-robin scheme.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 </a:t>
            </a:r>
            <a:r>
              <a:rPr lang="en-US" sz="2800" dirty="0"/>
              <a:t>For an n-disk array, the parity strip is on a </a:t>
            </a:r>
            <a:r>
              <a:rPr lang="en-US" sz="2800" dirty="0" smtClean="0"/>
              <a:t>different disk </a:t>
            </a:r>
            <a:r>
              <a:rPr lang="en-US" sz="2800" dirty="0"/>
              <a:t>for the first n stripes, and the pattern then repeats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98726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8534400" cy="602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3280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</a:t>
            </a:r>
            <a:r>
              <a:rPr lang="en-US" b="1" u="sng" dirty="0" smtClean="0"/>
              <a:t>RAID-6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Here, </a:t>
            </a:r>
            <a:r>
              <a:rPr lang="en-US" dirty="0"/>
              <a:t>two different parity calculations are carried </a:t>
            </a:r>
            <a:r>
              <a:rPr lang="en-US" dirty="0" smtClean="0"/>
              <a:t>out and </a:t>
            </a:r>
            <a:r>
              <a:rPr lang="en-US" dirty="0"/>
              <a:t>stored in separate blocks on different disks.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1)</a:t>
            </a:r>
            <a:r>
              <a:rPr lang="en-US" dirty="0"/>
              <a:t> </a:t>
            </a:r>
            <a:r>
              <a:rPr lang="en-US" dirty="0" smtClean="0"/>
              <a:t>Exclusive-OR </a:t>
            </a:r>
            <a:r>
              <a:rPr lang="en-US" dirty="0"/>
              <a:t>calculation used in RAID 4 and </a:t>
            </a:r>
            <a:r>
              <a:rPr lang="en-US" dirty="0" smtClean="0"/>
              <a:t>5.</a:t>
            </a:r>
          </a:p>
          <a:p>
            <a:pPr marL="0" indent="0">
              <a:buNone/>
            </a:pPr>
            <a:r>
              <a:rPr lang="en-US" dirty="0" smtClean="0"/>
              <a:t>2)</a:t>
            </a:r>
            <a:r>
              <a:rPr lang="en-US" dirty="0"/>
              <a:t> </a:t>
            </a:r>
            <a:r>
              <a:rPr lang="en-US" dirty="0" smtClean="0"/>
              <a:t>An </a:t>
            </a:r>
            <a:r>
              <a:rPr lang="en-US" dirty="0"/>
              <a:t>independent data check </a:t>
            </a:r>
            <a:r>
              <a:rPr lang="en-US" dirty="0" smtClean="0"/>
              <a:t>algorithm.</a:t>
            </a:r>
          </a:p>
          <a:p>
            <a:r>
              <a:rPr lang="en-US" dirty="0" smtClean="0"/>
              <a:t>In RAID-6,if user data </a:t>
            </a:r>
            <a:r>
              <a:rPr lang="en-US" dirty="0"/>
              <a:t>require N disks consists of N </a:t>
            </a:r>
            <a:r>
              <a:rPr lang="en-US" dirty="0" smtClean="0"/>
              <a:t>+2 </a:t>
            </a:r>
            <a:r>
              <a:rPr lang="en-US" dirty="0"/>
              <a:t>disks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Data check algorithm </a:t>
            </a:r>
            <a:r>
              <a:rPr lang="en-US" dirty="0"/>
              <a:t>makes it possible to </a:t>
            </a:r>
            <a:r>
              <a:rPr lang="en-US" dirty="0" smtClean="0"/>
              <a:t>regenerate data </a:t>
            </a:r>
            <a:r>
              <a:rPr lang="en-US" dirty="0"/>
              <a:t>even if two disks containing user data fail.</a:t>
            </a:r>
          </a:p>
          <a:p>
            <a:r>
              <a:rPr lang="en-US" dirty="0"/>
              <a:t>The advantage of RAID 6 is that it provides extremely high data availability.</a:t>
            </a:r>
          </a:p>
          <a:p>
            <a:r>
              <a:rPr lang="en-US" dirty="0" smtClean="0"/>
              <a:t> </a:t>
            </a:r>
            <a:r>
              <a:rPr lang="en-US" dirty="0"/>
              <a:t>RAID 6 incurs a substantial write </a:t>
            </a:r>
            <a:r>
              <a:rPr lang="en-US" dirty="0" smtClean="0"/>
              <a:t>penalty, because </a:t>
            </a:r>
            <a:r>
              <a:rPr lang="en-US" dirty="0"/>
              <a:t>each write affects two parity blocks. </a:t>
            </a:r>
            <a:endParaRPr lang="en-US" dirty="0" smtClean="0"/>
          </a:p>
          <a:p>
            <a:r>
              <a:rPr lang="en-US" dirty="0" smtClean="0"/>
              <a:t>RAID </a:t>
            </a:r>
            <a:r>
              <a:rPr lang="en-US" dirty="0"/>
              <a:t>6 controller </a:t>
            </a:r>
            <a:r>
              <a:rPr lang="en-US" dirty="0" smtClean="0"/>
              <a:t> </a:t>
            </a:r>
            <a:r>
              <a:rPr lang="en-US" dirty="0"/>
              <a:t>suffer more than a 30% drop in overall write performance</a:t>
            </a:r>
          </a:p>
          <a:p>
            <a:pPr marL="0" indent="0">
              <a:buNone/>
            </a:pPr>
            <a:r>
              <a:rPr lang="en-US" dirty="0"/>
              <a:t>compared with a RAID 5 implementation. </a:t>
            </a: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00951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04800"/>
            <a:ext cx="9144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2700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534399" cy="587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3717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52400"/>
            <a:ext cx="8610600" cy="602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737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610599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4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990600"/>
            <a:ext cx="78867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202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342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7630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701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6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129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6106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966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0678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957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0"/>
            <a:ext cx="8839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3173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0"/>
            <a:ext cx="8763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98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81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704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6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55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4582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90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20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0678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145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8915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4313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PROM-Programmable Read Only Memory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b="1" dirty="0"/>
              <a:t>PROM-Programmable ROM </a:t>
            </a:r>
            <a:endParaRPr lang="en-IN" dirty="0"/>
          </a:p>
          <a:p>
            <a:r>
              <a:rPr lang="en-IN" dirty="0"/>
              <a:t>•Written </a:t>
            </a:r>
            <a:r>
              <a:rPr lang="en-IN" dirty="0" smtClean="0"/>
              <a:t>by user.</a:t>
            </a:r>
            <a:endParaRPr lang="en-IN" dirty="0"/>
          </a:p>
          <a:p>
            <a:r>
              <a:rPr lang="en-IN" dirty="0"/>
              <a:t>•Programmable (“once”) </a:t>
            </a:r>
          </a:p>
          <a:p>
            <a:r>
              <a:rPr lang="en-IN" dirty="0"/>
              <a:t>—</a:t>
            </a:r>
            <a:r>
              <a:rPr lang="en-IN" b="1" dirty="0"/>
              <a:t>PROM </a:t>
            </a:r>
            <a:endParaRPr lang="en-IN" dirty="0"/>
          </a:p>
          <a:p>
            <a:r>
              <a:rPr lang="en-US" dirty="0"/>
              <a:t>—Small amount of data to be written </a:t>
            </a:r>
          </a:p>
          <a:p>
            <a:r>
              <a:rPr lang="en-IN" dirty="0"/>
              <a:t>—Less expensive </a:t>
            </a:r>
          </a:p>
          <a:p>
            <a:r>
              <a:rPr lang="en-US" dirty="0"/>
              <a:t>—Non volatile, written only once </a:t>
            </a:r>
          </a:p>
          <a:p>
            <a:r>
              <a:rPr lang="en-US" dirty="0"/>
              <a:t>—Writing performed </a:t>
            </a:r>
            <a:r>
              <a:rPr lang="en-US" dirty="0" smtClean="0"/>
              <a:t>electrically by the user(fabricated without writing)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8026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686799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906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</a:t>
            </a:r>
            <a:r>
              <a:rPr lang="en-US" sz="4400" b="1" u="sng" dirty="0" smtClean="0"/>
              <a:t>EPROM</a:t>
            </a:r>
            <a:endParaRPr lang="en-IN" sz="44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sz="3200" dirty="0"/>
              <a:t>Read and  </a:t>
            </a:r>
            <a:r>
              <a:rPr lang="en-IN" sz="3200" dirty="0" smtClean="0"/>
              <a:t>write-</a:t>
            </a:r>
            <a:endParaRPr lang="en-IN" sz="3200" dirty="0"/>
          </a:p>
          <a:p>
            <a:r>
              <a:rPr lang="en-US" sz="3200" dirty="0"/>
              <a:t>—All storage cells should be erased </a:t>
            </a:r>
            <a:r>
              <a:rPr lang="en-US" sz="3200" dirty="0" smtClean="0"/>
              <a:t> </a:t>
            </a:r>
            <a:r>
              <a:rPr lang="en-US" sz="3200" dirty="0"/>
              <a:t>to </a:t>
            </a:r>
            <a:r>
              <a:rPr lang="en-US" sz="3200" b="1" dirty="0"/>
              <a:t>initial state </a:t>
            </a:r>
            <a:r>
              <a:rPr lang="en-US" sz="3200" dirty="0"/>
              <a:t>by exposure to UV </a:t>
            </a:r>
            <a:r>
              <a:rPr lang="en-US" sz="3200" dirty="0" smtClean="0"/>
              <a:t>radiation  .</a:t>
            </a:r>
            <a:endParaRPr lang="en-US" sz="3200" dirty="0"/>
          </a:p>
          <a:p>
            <a:r>
              <a:rPr lang="en-US" sz="3200" dirty="0"/>
              <a:t>—Can be altered multiple times and holds data virtually indefinitely </a:t>
            </a:r>
          </a:p>
          <a:p>
            <a:r>
              <a:rPr lang="en-IN" sz="3200" dirty="0"/>
              <a:t>—More expensive than PROM 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35614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154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48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6200"/>
            <a:ext cx="9296399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575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0"/>
            <a:ext cx="84582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497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04800"/>
            <a:ext cx="891539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724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</a:t>
            </a:r>
            <a:r>
              <a:rPr lang="en-US" b="1" u="sng" dirty="0" smtClean="0"/>
              <a:t>CACHE MEMORY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Cache memory is intended to give </a:t>
            </a:r>
            <a:r>
              <a:rPr lang="en-US" sz="2800" dirty="0" smtClean="0"/>
              <a:t>–</a:t>
            </a:r>
          </a:p>
          <a:p>
            <a:r>
              <a:rPr lang="en-US" sz="2800" dirty="0" smtClean="0"/>
              <a:t>memory </a:t>
            </a:r>
            <a:r>
              <a:rPr lang="en-US" sz="2800" dirty="0"/>
              <a:t>speed approaching that of the </a:t>
            </a:r>
            <a:r>
              <a:rPr lang="en-US" sz="2800" dirty="0" smtClean="0"/>
              <a:t>fastest memories available.</a:t>
            </a:r>
            <a:endParaRPr lang="en-US" sz="2800" dirty="0"/>
          </a:p>
          <a:p>
            <a:r>
              <a:rPr lang="en-US" sz="2800" dirty="0" smtClean="0"/>
              <a:t> </a:t>
            </a:r>
            <a:r>
              <a:rPr lang="en-US" sz="2800" dirty="0"/>
              <a:t>P</a:t>
            </a:r>
            <a:r>
              <a:rPr lang="en-US" sz="2800" dirty="0" smtClean="0"/>
              <a:t>rovide </a:t>
            </a:r>
            <a:r>
              <a:rPr lang="en-US" sz="2800" dirty="0"/>
              <a:t>a large memory size at the </a:t>
            </a:r>
            <a:r>
              <a:rPr lang="en-US" sz="2800" dirty="0" smtClean="0"/>
              <a:t>price of </a:t>
            </a:r>
            <a:r>
              <a:rPr lang="en-US" sz="2800" dirty="0"/>
              <a:t>less expensive types of semiconductor memories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 A relatively </a:t>
            </a:r>
            <a:r>
              <a:rPr lang="en-US" sz="2800" dirty="0"/>
              <a:t>large and slow main memory together with a</a:t>
            </a:r>
          </a:p>
          <a:p>
            <a:r>
              <a:rPr lang="en-US" sz="2800" dirty="0"/>
              <a:t>smaller, faster cache memory. </a:t>
            </a: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cache contains a copy of portions of main memory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0890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9154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414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762999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134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8392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955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89916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479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2400"/>
            <a:ext cx="86868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159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228600"/>
            <a:ext cx="88392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111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253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8991601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504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Mapping </a:t>
            </a:r>
            <a:endParaRPr lang="en-IN" sz="4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Because there are fewer cache lines than main memory blocks, an algorithm </a:t>
            </a:r>
            <a:r>
              <a:rPr lang="en-US" sz="2800" dirty="0" smtClean="0"/>
              <a:t>is needed </a:t>
            </a:r>
            <a:r>
              <a:rPr lang="en-US" sz="2800" dirty="0"/>
              <a:t>for mapping main memory blocks into cache lines. </a:t>
            </a:r>
            <a:endParaRPr lang="en-US" sz="2800" dirty="0" smtClean="0"/>
          </a:p>
          <a:p>
            <a:r>
              <a:rPr lang="en-US" sz="2800" dirty="0" smtClean="0"/>
              <a:t>Also, a </a:t>
            </a:r>
            <a:r>
              <a:rPr lang="en-US" sz="2800" dirty="0"/>
              <a:t>means </a:t>
            </a:r>
            <a:r>
              <a:rPr lang="en-US" sz="2800" dirty="0" smtClean="0"/>
              <a:t>is needed </a:t>
            </a:r>
            <a:r>
              <a:rPr lang="en-US" sz="2800" dirty="0"/>
              <a:t>for determining which main memory block currently occupies a cache line.</a:t>
            </a:r>
          </a:p>
          <a:p>
            <a:r>
              <a:rPr lang="en-US" sz="2800" dirty="0"/>
              <a:t>The choice of the mapping function </a:t>
            </a:r>
            <a:r>
              <a:rPr lang="en-US" sz="2800" dirty="0" smtClean="0"/>
              <a:t>decides </a:t>
            </a:r>
            <a:r>
              <a:rPr lang="en-US" sz="2800" dirty="0"/>
              <a:t>how the cache is organized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Three techniques can </a:t>
            </a:r>
            <a:r>
              <a:rPr lang="en-US" sz="2800" dirty="0"/>
              <a:t>be used: direct, associative, and set </a:t>
            </a:r>
            <a:r>
              <a:rPr lang="en-US" sz="2800" dirty="0" smtClean="0"/>
              <a:t>associative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0656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91539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926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Direct Mapping: </a:t>
            </a:r>
            <a:r>
              <a:rPr lang="en-US" sz="2800" dirty="0"/>
              <a:t>Each block from main memory has only one possible place in the cache organization in this technique. 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As in the diagram shown,  one block of Main memory to one particular block(line) of cache.</a:t>
            </a:r>
            <a:endParaRPr lang="en-IN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391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920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613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20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193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Explaining with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Consider an MM of 64 bits , block size=4 words</a:t>
            </a:r>
          </a:p>
          <a:p>
            <a:r>
              <a:rPr lang="en-US" b="1" dirty="0" smtClean="0"/>
              <a:t>No : of blocks in MM=64/4=16</a:t>
            </a:r>
          </a:p>
          <a:p>
            <a:endParaRPr lang="en-US" b="1" dirty="0" smtClean="0"/>
          </a:p>
          <a:p>
            <a:r>
              <a:rPr lang="en-US" b="1" dirty="0" smtClean="0"/>
              <a:t>Cache =16 words</a:t>
            </a:r>
          </a:p>
          <a:p>
            <a:r>
              <a:rPr lang="en-US" b="1" dirty="0" smtClean="0"/>
              <a:t>Block size=4 words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7432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52400"/>
            <a:ext cx="78486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102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1"/>
            <a:ext cx="7886700" cy="9906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47800"/>
            <a:ext cx="7886700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933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683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565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796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1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1337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763000" cy="625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536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71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3999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13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17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156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229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915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40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02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531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Direct mapping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direct mapping technique is simple and inexpensive to implement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Its main </a:t>
            </a:r>
            <a:r>
              <a:rPr lang="en-US" dirty="0"/>
              <a:t>disadvantage is that there is a fixed cache location for any given block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Thus</a:t>
            </a:r>
            <a:r>
              <a:rPr lang="en-US" dirty="0"/>
              <a:t>, </a:t>
            </a:r>
            <a:r>
              <a:rPr lang="en-US" dirty="0" smtClean="0"/>
              <a:t>if a </a:t>
            </a:r>
            <a:r>
              <a:rPr lang="en-US" dirty="0"/>
              <a:t>program happens to reference words repeatedly from two different blocks </a:t>
            </a:r>
            <a:r>
              <a:rPr lang="en-US" dirty="0" smtClean="0"/>
              <a:t>that map </a:t>
            </a:r>
            <a:r>
              <a:rPr lang="en-US" dirty="0"/>
              <a:t>into the same line, then the blocks will be continually swapped in the cache, </a:t>
            </a:r>
            <a:r>
              <a:rPr lang="en-US" dirty="0" smtClean="0"/>
              <a:t>and the </a:t>
            </a:r>
            <a:r>
              <a:rPr lang="en-US" dirty="0"/>
              <a:t>hit ratio will be low (a phenomenon known as </a:t>
            </a:r>
            <a:r>
              <a:rPr lang="en-US" i="1" dirty="0"/>
              <a:t>thrashing</a:t>
            </a:r>
            <a:r>
              <a:rPr lang="en-US" dirty="0"/>
              <a:t>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3839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144001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84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0678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999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067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328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6106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638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8485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89916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41369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013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Replacement Algorithms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Once the cache has been filled, when a new block is brought into the cache, one </a:t>
            </a:r>
            <a:r>
              <a:rPr lang="en-US" b="1" dirty="0" smtClean="0">
                <a:solidFill>
                  <a:srgbClr val="FF0000"/>
                </a:solidFill>
              </a:rPr>
              <a:t>of the </a:t>
            </a:r>
            <a:r>
              <a:rPr lang="en-US" b="1" dirty="0">
                <a:solidFill>
                  <a:srgbClr val="FF0000"/>
                </a:solidFill>
              </a:rPr>
              <a:t>existing blocks must be </a:t>
            </a:r>
            <a:r>
              <a:rPr lang="en-US" b="1" dirty="0" smtClean="0">
                <a:solidFill>
                  <a:srgbClr val="FF0000"/>
                </a:solidFill>
              </a:rPr>
              <a:t>replaced.</a:t>
            </a:r>
          </a:p>
          <a:p>
            <a:r>
              <a:rPr lang="en-US" sz="2800" dirty="0" smtClean="0"/>
              <a:t>-Four </a:t>
            </a:r>
            <a:r>
              <a:rPr lang="en-US" sz="2800" dirty="0"/>
              <a:t>of the most </a:t>
            </a:r>
            <a:r>
              <a:rPr lang="en-US" sz="2800" dirty="0" smtClean="0"/>
              <a:t>common-</a:t>
            </a:r>
          </a:p>
          <a:p>
            <a:r>
              <a:rPr lang="en-IN" sz="2800" dirty="0"/>
              <a:t>L</a:t>
            </a:r>
            <a:r>
              <a:rPr lang="en-IN" sz="2800" dirty="0" smtClean="0"/>
              <a:t>east </a:t>
            </a:r>
            <a:r>
              <a:rPr lang="en-IN" sz="2800" dirty="0"/>
              <a:t>recently used (LRU</a:t>
            </a:r>
            <a:r>
              <a:rPr lang="en-IN" sz="2800" dirty="0" smtClean="0"/>
              <a:t>)</a:t>
            </a:r>
          </a:p>
          <a:p>
            <a:r>
              <a:rPr lang="en-IN" sz="2800" dirty="0"/>
              <a:t>F</a:t>
            </a:r>
            <a:r>
              <a:rPr lang="en-IN" sz="2800" dirty="0" smtClean="0"/>
              <a:t>irst-in-first-out </a:t>
            </a:r>
            <a:r>
              <a:rPr lang="en-IN" sz="2800" dirty="0"/>
              <a:t>(FIFO</a:t>
            </a:r>
            <a:r>
              <a:rPr lang="en-IN" sz="2800" dirty="0" smtClean="0"/>
              <a:t>)</a:t>
            </a:r>
          </a:p>
          <a:p>
            <a:r>
              <a:rPr lang="en-IN" sz="2800" dirty="0"/>
              <a:t>L</a:t>
            </a:r>
            <a:r>
              <a:rPr lang="en-IN" sz="2800" dirty="0" smtClean="0"/>
              <a:t>east </a:t>
            </a:r>
            <a:r>
              <a:rPr lang="en-IN" sz="2800" dirty="0"/>
              <a:t>frequently used (LFU</a:t>
            </a:r>
            <a:r>
              <a:rPr lang="en-IN" sz="2800" dirty="0" smtClean="0"/>
              <a:t>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6634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Write Policy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When a block that is resident in the cache is to be replaced, there are two cases </a:t>
            </a:r>
            <a:r>
              <a:rPr lang="en-US" sz="2800" dirty="0" smtClean="0"/>
              <a:t>to consider</a:t>
            </a:r>
            <a:r>
              <a:rPr lang="en-US" sz="2800" dirty="0"/>
              <a:t>. </a:t>
            </a: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-Old </a:t>
            </a:r>
            <a:r>
              <a:rPr lang="en-US" sz="2400" dirty="0">
                <a:solidFill>
                  <a:srgbClr val="FF0000"/>
                </a:solidFill>
              </a:rPr>
              <a:t>block in the cache has not been </a:t>
            </a:r>
            <a:r>
              <a:rPr lang="en-US" sz="2400" dirty="0" smtClean="0">
                <a:solidFill>
                  <a:srgbClr val="FF0000"/>
                </a:solidFill>
              </a:rPr>
              <a:t>altered.</a:t>
            </a:r>
          </a:p>
          <a:p>
            <a:pPr marL="0" indent="0">
              <a:buNone/>
            </a:pPr>
            <a:r>
              <a:rPr lang="en-US" sz="2400" dirty="0" smtClean="0"/>
              <a:t>     -overwritten without </a:t>
            </a:r>
            <a:r>
              <a:rPr lang="en-US" sz="2400" dirty="0"/>
              <a:t>first writing out the old </a:t>
            </a:r>
            <a:r>
              <a:rPr lang="en-US" sz="2400" dirty="0" smtClean="0"/>
              <a:t>block</a:t>
            </a:r>
            <a:r>
              <a:rPr lang="en-US" sz="2400" dirty="0"/>
              <a:t>-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</a:t>
            </a:r>
          </a:p>
          <a:p>
            <a:pPr marL="0" indent="0">
              <a:buNone/>
            </a:pPr>
            <a:r>
              <a:rPr lang="en-US" sz="2400" dirty="0"/>
              <a:t>-</a:t>
            </a:r>
            <a:r>
              <a:rPr lang="en-US" sz="2400" dirty="0" smtClean="0">
                <a:solidFill>
                  <a:srgbClr val="FF0000"/>
                </a:solidFill>
              </a:rPr>
              <a:t>One </a:t>
            </a:r>
            <a:r>
              <a:rPr lang="en-US" sz="2400" dirty="0">
                <a:solidFill>
                  <a:srgbClr val="FF0000"/>
                </a:solidFill>
              </a:rPr>
              <a:t>write </a:t>
            </a:r>
            <a:r>
              <a:rPr lang="en-US" sz="2400" dirty="0" smtClean="0">
                <a:solidFill>
                  <a:srgbClr val="FF0000"/>
                </a:solidFill>
              </a:rPr>
              <a:t>operation has </a:t>
            </a:r>
            <a:r>
              <a:rPr lang="en-US" sz="2400" dirty="0">
                <a:solidFill>
                  <a:srgbClr val="FF0000"/>
                </a:solidFill>
              </a:rPr>
              <a:t>been </a:t>
            </a:r>
            <a:r>
              <a:rPr lang="en-US" sz="2400" dirty="0" smtClean="0">
                <a:solidFill>
                  <a:srgbClr val="FF0000"/>
                </a:solidFill>
              </a:rPr>
              <a:t>performed.</a:t>
            </a:r>
          </a:p>
          <a:p>
            <a:pPr marL="0" indent="0">
              <a:buNone/>
            </a:pPr>
            <a:r>
              <a:rPr lang="en-US" sz="2400" dirty="0" smtClean="0"/>
              <a:t>      - </a:t>
            </a:r>
            <a:r>
              <a:rPr lang="en-US" sz="2400" dirty="0"/>
              <a:t>main </a:t>
            </a:r>
            <a:r>
              <a:rPr lang="en-US" sz="2400" dirty="0" smtClean="0"/>
              <a:t>memory must </a:t>
            </a:r>
            <a:r>
              <a:rPr lang="en-US" sz="2400" dirty="0"/>
              <a:t>be </a:t>
            </a:r>
            <a:r>
              <a:rPr lang="en-US" sz="2400" dirty="0" smtClean="0"/>
              <a:t>updated-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70537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Write Policy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 variety of write policies, </a:t>
            </a:r>
            <a:r>
              <a:rPr lang="en-IN" b="1" dirty="0" smtClean="0"/>
              <a:t> </a:t>
            </a:r>
            <a:r>
              <a:rPr lang="en-IN" b="1" dirty="0"/>
              <a:t>is </a:t>
            </a:r>
            <a:r>
              <a:rPr lang="en-IN" b="1" dirty="0" smtClean="0"/>
              <a:t>possible</a:t>
            </a:r>
            <a:r>
              <a:rPr lang="en-IN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/>
              <a:t>S</a:t>
            </a:r>
            <a:r>
              <a:rPr lang="en-US" dirty="0" smtClean="0"/>
              <a:t>implest </a:t>
            </a:r>
            <a:r>
              <a:rPr lang="en-US" dirty="0"/>
              <a:t>technique </a:t>
            </a:r>
            <a:r>
              <a:rPr lang="en-US" dirty="0" smtClean="0"/>
              <a:t> </a:t>
            </a:r>
            <a:r>
              <a:rPr lang="en-US" dirty="0"/>
              <a:t>called </a:t>
            </a:r>
            <a:r>
              <a:rPr lang="en-US" b="1" dirty="0">
                <a:solidFill>
                  <a:srgbClr val="FF0000"/>
                </a:solidFill>
              </a:rPr>
              <a:t>write </a:t>
            </a:r>
            <a:r>
              <a:rPr lang="en-US" b="1" dirty="0" smtClean="0">
                <a:solidFill>
                  <a:srgbClr val="FF0000"/>
                </a:solidFill>
              </a:rPr>
              <a:t>through</a:t>
            </a:r>
            <a:r>
              <a:rPr lang="en-US" b="1" dirty="0" smtClean="0"/>
              <a:t>-</a:t>
            </a:r>
          </a:p>
          <a:p>
            <a:r>
              <a:rPr lang="en-IN" dirty="0"/>
              <a:t>A</a:t>
            </a:r>
            <a:r>
              <a:rPr lang="en-IN" dirty="0" smtClean="0"/>
              <a:t>ll write </a:t>
            </a:r>
            <a:r>
              <a:rPr lang="en-US" dirty="0" smtClean="0"/>
              <a:t>operations </a:t>
            </a:r>
            <a:r>
              <a:rPr lang="en-US" dirty="0"/>
              <a:t>are made to main memory </a:t>
            </a:r>
            <a:r>
              <a:rPr lang="en-US" dirty="0" smtClean="0"/>
              <a:t>&amp; cache</a:t>
            </a:r>
            <a:r>
              <a:rPr lang="en-US" dirty="0"/>
              <a:t>, ensuring M</a:t>
            </a:r>
            <a:r>
              <a:rPr lang="en-US" dirty="0" smtClean="0"/>
              <a:t>ain </a:t>
            </a:r>
            <a:r>
              <a:rPr lang="en-IN" dirty="0"/>
              <a:t>M</a:t>
            </a:r>
            <a:r>
              <a:rPr lang="en-IN" dirty="0" smtClean="0"/>
              <a:t>emory </a:t>
            </a:r>
            <a:r>
              <a:rPr lang="en-IN" dirty="0"/>
              <a:t>is always </a:t>
            </a:r>
            <a:r>
              <a:rPr lang="en-IN" dirty="0" smtClean="0"/>
              <a:t>valid-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-Disadvantage-</a:t>
            </a:r>
            <a:endParaRPr lang="en-IN" dirty="0" smtClean="0">
              <a:solidFill>
                <a:srgbClr val="FF0000"/>
              </a:solidFill>
            </a:endParaRPr>
          </a:p>
          <a:p>
            <a:r>
              <a:rPr lang="en-US" dirty="0"/>
              <a:t>G</a:t>
            </a:r>
            <a:r>
              <a:rPr lang="en-US" dirty="0" smtClean="0"/>
              <a:t>enerates </a:t>
            </a:r>
            <a:r>
              <a:rPr lang="en-US" dirty="0"/>
              <a:t>substantial memory </a:t>
            </a:r>
            <a:r>
              <a:rPr lang="en-US" dirty="0" smtClean="0"/>
              <a:t>traffic.</a:t>
            </a:r>
          </a:p>
          <a:p>
            <a:r>
              <a:rPr lang="en-US" b="1" u="sng" dirty="0" smtClean="0"/>
              <a:t>Alternative method </a:t>
            </a:r>
            <a:r>
              <a:rPr lang="en-US" b="1" dirty="0" smtClean="0"/>
              <a:t> -</a:t>
            </a:r>
            <a:r>
              <a:rPr lang="en-IN" b="1" dirty="0"/>
              <a:t>write </a:t>
            </a:r>
            <a:r>
              <a:rPr lang="en-IN" b="1" dirty="0" smtClean="0"/>
              <a:t>back</a:t>
            </a:r>
          </a:p>
          <a:p>
            <a:pPr marL="0" indent="0">
              <a:buNone/>
            </a:pPr>
            <a:r>
              <a:rPr lang="en-IN" b="1" u="sng" dirty="0" smtClean="0"/>
              <a:t>-</a:t>
            </a:r>
            <a:r>
              <a:rPr lang="en-IN" dirty="0"/>
              <a:t>M</a:t>
            </a:r>
            <a:r>
              <a:rPr lang="en-IN" dirty="0" smtClean="0"/>
              <a:t>inimizes memory </a:t>
            </a:r>
            <a:r>
              <a:rPr lang="en-US" dirty="0" smtClean="0"/>
              <a:t>writes.</a:t>
            </a:r>
          </a:p>
          <a:p>
            <a:pPr marL="0" indent="0">
              <a:buNone/>
            </a:pPr>
            <a:r>
              <a:rPr lang="en-US" dirty="0" smtClean="0"/>
              <a:t>-Updates </a:t>
            </a:r>
            <a:r>
              <a:rPr lang="en-US" dirty="0"/>
              <a:t>are made only in the cache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When </a:t>
            </a:r>
            <a:r>
              <a:rPr lang="en-US" dirty="0"/>
              <a:t>an update </a:t>
            </a:r>
            <a:r>
              <a:rPr lang="en-US" dirty="0" smtClean="0"/>
              <a:t>occurs, a </a:t>
            </a:r>
            <a:r>
              <a:rPr lang="en-US" b="1" dirty="0"/>
              <a:t>dirty bit</a:t>
            </a:r>
            <a:r>
              <a:rPr lang="en-US" dirty="0"/>
              <a:t>, or </a:t>
            </a:r>
            <a:r>
              <a:rPr lang="en-US" b="1" dirty="0"/>
              <a:t>use bit</a:t>
            </a:r>
            <a:r>
              <a:rPr lang="en-US" dirty="0"/>
              <a:t>, associated with the line is </a:t>
            </a:r>
            <a:r>
              <a:rPr lang="en-US" dirty="0" smtClean="0"/>
              <a:t>set .Then</a:t>
            </a:r>
            <a:r>
              <a:rPr lang="en-US" dirty="0"/>
              <a:t>, when a block is replaced, </a:t>
            </a:r>
            <a:r>
              <a:rPr lang="en-US" dirty="0" smtClean="0"/>
              <a:t>it is </a:t>
            </a:r>
            <a:r>
              <a:rPr lang="en-US" dirty="0"/>
              <a:t>written back to main memory </a:t>
            </a:r>
            <a:r>
              <a:rPr lang="en-US" dirty="0" smtClean="0"/>
              <a:t>only </a:t>
            </a:r>
            <a:r>
              <a:rPr lang="en-US" dirty="0"/>
              <a:t>if </a:t>
            </a:r>
            <a:r>
              <a:rPr lang="en-US" dirty="0" smtClean="0"/>
              <a:t> </a:t>
            </a:r>
            <a:r>
              <a:rPr lang="en-US" dirty="0"/>
              <a:t>dirty bit is </a:t>
            </a:r>
            <a:r>
              <a:rPr lang="en-US" dirty="0" smtClean="0"/>
              <a:t>set.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9091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6868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779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915399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04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915399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254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6817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8763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809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Write policies &amp; cache coherence Approaches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Write back: </a:t>
            </a:r>
            <a:r>
              <a:rPr lang="en-US" dirty="0"/>
              <a:t>Write operations are usually made only to the cache. Main </a:t>
            </a:r>
            <a:r>
              <a:rPr lang="en-US" dirty="0" smtClean="0"/>
              <a:t>memory is </a:t>
            </a:r>
            <a:r>
              <a:rPr lang="en-US" dirty="0"/>
              <a:t>only updated when the corresponding cache line is flushed from </a:t>
            </a:r>
            <a:r>
              <a:rPr lang="en-US" dirty="0" smtClean="0"/>
              <a:t>the </a:t>
            </a:r>
            <a:r>
              <a:rPr lang="en-IN" dirty="0" smtClean="0"/>
              <a:t>cache</a:t>
            </a:r>
            <a:r>
              <a:rPr lang="en-IN" dirty="0"/>
              <a:t>.</a:t>
            </a:r>
          </a:p>
          <a:p>
            <a:r>
              <a:rPr lang="en-US" b="1" dirty="0" smtClean="0"/>
              <a:t>Write </a:t>
            </a:r>
            <a:r>
              <a:rPr lang="en-US" b="1" dirty="0"/>
              <a:t>through: </a:t>
            </a:r>
            <a:r>
              <a:rPr lang="en-US" dirty="0"/>
              <a:t>All write operations are made to main memory as well as </a:t>
            </a:r>
            <a:r>
              <a:rPr lang="en-US" dirty="0" smtClean="0"/>
              <a:t>to the </a:t>
            </a:r>
            <a:r>
              <a:rPr lang="en-US" dirty="0"/>
              <a:t>cache, ensuring that main memory is always valid</a:t>
            </a:r>
            <a:r>
              <a:rPr lang="en-US" dirty="0" smtClean="0"/>
              <a:t>.</a:t>
            </a:r>
          </a:p>
          <a:p>
            <a:r>
              <a:rPr lang="en-IN" sz="3200" b="1" dirty="0">
                <a:solidFill>
                  <a:srgbClr val="FF0000"/>
                </a:solidFill>
              </a:rPr>
              <a:t>Cache coherence approaches </a:t>
            </a:r>
            <a:r>
              <a:rPr lang="en-IN" dirty="0"/>
              <a:t>-</a:t>
            </a:r>
          </a:p>
          <a:p>
            <a:pPr>
              <a:buFontTx/>
              <a:buChar char="-"/>
            </a:pPr>
            <a:r>
              <a:rPr lang="en-US" dirty="0"/>
              <a:t>D</a:t>
            </a:r>
            <a:r>
              <a:rPr lang="en-US" dirty="0" smtClean="0"/>
              <a:t>ivided </a:t>
            </a:r>
            <a:r>
              <a:rPr lang="en-US" dirty="0"/>
              <a:t>into software and hardware approaches.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Some adopt </a:t>
            </a:r>
            <a:r>
              <a:rPr lang="en-US" dirty="0"/>
              <a:t>a strategy </a:t>
            </a:r>
            <a:r>
              <a:rPr lang="en-US" dirty="0" smtClean="0"/>
              <a:t> involving </a:t>
            </a:r>
            <a:r>
              <a:rPr lang="en-US" dirty="0"/>
              <a:t>both software and hardware elements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547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29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5840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Hardware solutions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Hardware-based solutions are generally referred to as cache coherence </a:t>
            </a:r>
            <a:r>
              <a:rPr lang="en-US" dirty="0" smtClean="0"/>
              <a:t>protocols.</a:t>
            </a:r>
          </a:p>
          <a:p>
            <a:r>
              <a:rPr lang="en-US" dirty="0"/>
              <a:t>Because the problem is only dealt with when it actually arises, there </a:t>
            </a:r>
            <a:r>
              <a:rPr lang="en-US" dirty="0" smtClean="0"/>
              <a:t>is more </a:t>
            </a:r>
            <a:r>
              <a:rPr lang="en-US" dirty="0"/>
              <a:t>effective use of caches, leading to improved performance over a </a:t>
            </a:r>
            <a:r>
              <a:rPr lang="en-US" dirty="0" smtClean="0"/>
              <a:t>software </a:t>
            </a:r>
            <a:r>
              <a:rPr lang="en-IN" dirty="0" smtClean="0"/>
              <a:t>approach.</a:t>
            </a:r>
          </a:p>
          <a:p>
            <a:r>
              <a:rPr lang="en-US" dirty="0"/>
              <a:t>T</a:t>
            </a:r>
            <a:r>
              <a:rPr lang="en-US" dirty="0" smtClean="0"/>
              <a:t>hese </a:t>
            </a:r>
            <a:r>
              <a:rPr lang="en-US" dirty="0"/>
              <a:t>approaches are transparent to the programmer and </a:t>
            </a:r>
            <a:r>
              <a:rPr lang="en-US" dirty="0" smtClean="0"/>
              <a:t>the compiler</a:t>
            </a:r>
            <a:r>
              <a:rPr lang="en-US" dirty="0"/>
              <a:t>, reducing the software development </a:t>
            </a:r>
            <a:r>
              <a:rPr lang="en-US" dirty="0" smtClean="0"/>
              <a:t>burden.</a:t>
            </a:r>
          </a:p>
          <a:p>
            <a:r>
              <a:rPr lang="en-US" dirty="0"/>
              <a:t>Hardware schemes differ in a number of particulars, including where the </a:t>
            </a:r>
            <a:r>
              <a:rPr lang="en-US" dirty="0" smtClean="0"/>
              <a:t>state information </a:t>
            </a:r>
            <a:r>
              <a:rPr lang="en-US" dirty="0"/>
              <a:t>about data lines is held, how that information is organized, where </a:t>
            </a:r>
            <a:r>
              <a:rPr lang="en-US" dirty="0" smtClean="0"/>
              <a:t>coherence is </a:t>
            </a:r>
            <a:r>
              <a:rPr lang="en-US" dirty="0"/>
              <a:t>enforced, and the enforcement mechanisms. In general, hardware </a:t>
            </a:r>
            <a:r>
              <a:rPr lang="en-US" dirty="0" smtClean="0"/>
              <a:t>schemes can </a:t>
            </a:r>
            <a:r>
              <a:rPr lang="en-US" dirty="0"/>
              <a:t>be divided into two categories: directory protocols and snoopy protocols.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06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6200"/>
            <a:ext cx="9144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159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Snoopy Protocol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</a:rPr>
              <a:t>2 Basic Approaches of SNOOPY PROTOCOL</a:t>
            </a:r>
          </a:p>
          <a:p>
            <a:pPr marL="0" indent="0">
              <a:buNone/>
            </a:pPr>
            <a:endParaRPr lang="en-US" sz="2400" u="sng" dirty="0" smtClean="0"/>
          </a:p>
          <a:p>
            <a:pPr marL="0" indent="0">
              <a:buNone/>
            </a:pPr>
            <a:r>
              <a:rPr lang="en-US" sz="2400" dirty="0" smtClean="0"/>
              <a:t>-1.Write Invalidate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-2.Write update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888861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88392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4371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91539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58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3052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0678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210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990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763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3311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709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0"/>
            <a:ext cx="90678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5660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15399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6771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89154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9238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915400" cy="602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3286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534399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5154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763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31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6106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41213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1884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839200" cy="617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3444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9565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9916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1377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0522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166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76200"/>
            <a:ext cx="85344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606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9926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8763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0656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04800"/>
            <a:ext cx="853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598118"/>
      </p:ext>
    </p:extLst>
  </p:cSld>
  <p:clrMapOvr>
    <a:masterClrMapping/>
  </p:clrMapOvr>
</p:sld>
</file>

<file path=ppt/theme/theme1.xml><?xml version="1.0" encoding="utf-8"?>
<a:theme xmlns:a="http://schemas.openxmlformats.org/drawingml/2006/main" name="SVU_KJSCE THEME TEMPLATE FOR PPT_Standard Screen (3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RTOS_ORIENTATION_</Template>
  <TotalTime>5691</TotalTime>
  <Words>1640</Words>
  <Application>Microsoft Office PowerPoint</Application>
  <PresentationFormat>On-screen Show (4:3)</PresentationFormat>
  <Paragraphs>189</Paragraphs>
  <Slides>129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0" baseType="lpstr">
      <vt:lpstr>SVU_KJSCE THEME TEMPLATE FOR PPT_Standard Screen (3)</vt:lpstr>
      <vt:lpstr>Module-4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PROM-Programmable Read Only Memory</vt:lpstr>
      <vt:lpstr>PowerPoint Presentation</vt:lpstr>
      <vt:lpstr>                           EPROM</vt:lpstr>
      <vt:lpstr>PowerPoint Presentation</vt:lpstr>
      <vt:lpstr>PowerPoint Presentation</vt:lpstr>
      <vt:lpstr>PowerPoint Presentation</vt:lpstr>
      <vt:lpstr>                CACHE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 </vt:lpstr>
      <vt:lpstr>PowerPoint Presentation</vt:lpstr>
      <vt:lpstr>PowerPoint Presentation</vt:lpstr>
      <vt:lpstr>PowerPoint Presentation</vt:lpstr>
      <vt:lpstr>PowerPoint Presentation</vt:lpstr>
      <vt:lpstr>Explaining with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Replacement Algorithms</vt:lpstr>
      <vt:lpstr>Write Policy</vt:lpstr>
      <vt:lpstr>Write Policy</vt:lpstr>
      <vt:lpstr>PowerPoint Presentation</vt:lpstr>
      <vt:lpstr>PowerPoint Presentation</vt:lpstr>
      <vt:lpstr>PowerPoint Presentation</vt:lpstr>
      <vt:lpstr>PowerPoint Presentation</vt:lpstr>
      <vt:lpstr>Write policies &amp; cache coherence Approaches</vt:lpstr>
      <vt:lpstr>PowerPoint Presentation</vt:lpstr>
      <vt:lpstr>PowerPoint Presentation</vt:lpstr>
      <vt:lpstr>Hardware solutions</vt:lpstr>
      <vt:lpstr>PowerPoint Presentation</vt:lpstr>
      <vt:lpstr>Snoopy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RAID (Redundant  Array Of  Independent Disks)</vt:lpstr>
      <vt:lpstr>                       RAID</vt:lpstr>
      <vt:lpstr>                      RAID</vt:lpstr>
      <vt:lpstr>PowerPoint Presentation</vt:lpstr>
      <vt:lpstr>                               RAID</vt:lpstr>
      <vt:lpstr>PowerPoint Presentation</vt:lpstr>
      <vt:lpstr>                  RAID LEVEL-0          (FOR HIGH DATA TRANSFER CAPACITY)</vt:lpstr>
      <vt:lpstr>PowerPoint Presentation</vt:lpstr>
      <vt:lpstr>RAID LEVEL-1</vt:lpstr>
      <vt:lpstr>PowerPoint Presentation</vt:lpstr>
      <vt:lpstr>RAID LEVEL-2</vt:lpstr>
      <vt:lpstr>PowerPoint Presentation</vt:lpstr>
      <vt:lpstr>                         RAID-3</vt:lpstr>
      <vt:lpstr>RAID-3</vt:lpstr>
      <vt:lpstr>PowerPoint Presentation</vt:lpstr>
      <vt:lpstr>RAID_4</vt:lpstr>
      <vt:lpstr>                RAID-4</vt:lpstr>
      <vt:lpstr>PowerPoint Presentation</vt:lpstr>
      <vt:lpstr>                            RAID-5</vt:lpstr>
      <vt:lpstr>PowerPoint Presentation</vt:lpstr>
      <vt:lpstr>                        RAID-6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Operating Systems</dc:title>
  <dc:creator>ofc</dc:creator>
  <cp:lastModifiedBy>Admin</cp:lastModifiedBy>
  <cp:revision>199</cp:revision>
  <dcterms:created xsi:type="dcterms:W3CDTF">2017-07-03T08:50:35Z</dcterms:created>
  <dcterms:modified xsi:type="dcterms:W3CDTF">2023-10-10T06:18:26Z</dcterms:modified>
</cp:coreProperties>
</file>